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63" r:id="rId4"/>
    <p:sldId id="265" r:id="rId5"/>
    <p:sldId id="266" r:id="rId6"/>
    <p:sldId id="267" r:id="rId7"/>
    <p:sldId id="264" r:id="rId8"/>
    <p:sldId id="260" r:id="rId9"/>
    <p:sldId id="268" r:id="rId10"/>
    <p:sldId id="270" r:id="rId11"/>
    <p:sldId id="269" r:id="rId12"/>
    <p:sldId id="271" r:id="rId13"/>
    <p:sldId id="257" r:id="rId14"/>
    <p:sldId id="259" r:id="rId15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5994C-5853-4257-B863-E50C5996CA55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AD9EF-EE51-4D65-8279-96CC1B6C8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07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BD563-2C65-4740-AAF7-4EFCF2BD636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674E0-71A9-42B7-9558-DF72556B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1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AFBC2BC-0862-4956-871F-FD812E5B476B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6477"/>
            <a:ext cx="5438711" cy="446878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AFBC2BC-0862-4956-871F-FD812E5B476B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6477"/>
            <a:ext cx="5438711" cy="446878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DF1ADEF-5C4E-4BB5-B4F2-78C2000FE949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684C49-BB61-4677-88FC-BC26D4B025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stec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Защита персональных данных</a:t>
            </a:r>
            <a:br>
              <a:rPr lang="ru-RU" dirty="0" smtClean="0"/>
            </a:br>
            <a:r>
              <a:rPr lang="ru-RU" dirty="0" smtClean="0"/>
              <a:t>в общеобразовательных организациях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96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560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78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8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229600" cy="125253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Перечень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документов  по защите персональных данных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294967295"/>
          </p:nvPr>
        </p:nvSpPr>
        <p:spPr>
          <a:xfrm>
            <a:off x="107504" y="1340768"/>
            <a:ext cx="4321175" cy="4924425"/>
          </a:xfrm>
        </p:spPr>
        <p:txBody>
          <a:bodyPr>
            <a:noAutofit/>
          </a:bodyPr>
          <a:lstStyle/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Уведомление 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о назначении ответственного за составление документации по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об утверждении Положения «О персональных данных».</a:t>
            </a: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Положение «О персональных данных».</a:t>
            </a: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Лист ознакомления с Положением «О персональных данных»</a:t>
            </a: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Приказ «О назначении ответственного  за обеспечение безопасности персональных данных, обрабатываемых в информационных системах персональных данных».</a:t>
            </a: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Приказ «О назначении ответственного за организацию работы по защите информации»</a:t>
            </a: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Приказ «О введении режима защиты персональных данных».</a:t>
            </a: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Приказ «О проведении комплексной внутренней проверки информационных систем персональных данных».</a:t>
            </a: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Отчет  по результатам внутренней проверки </a:t>
            </a: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Акты классификации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ИСПДн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Приказ «О назначении, лиц ответственных за осуществление обмена информацией»</a:t>
            </a:r>
          </a:p>
          <a:p>
            <a:pPr marL="0" indent="174625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Приказ «О назначении уполномоченного лица на применение электронной цифровой подписи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Приказ  об утверждении Положения «О разграничении прав доступа к обрабатываемым  персональным данным».</a:t>
            </a:r>
          </a:p>
          <a:p>
            <a:pPr marL="0" indent="174625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00" b="1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294967295"/>
          </p:nvPr>
        </p:nvSpPr>
        <p:spPr>
          <a:xfrm>
            <a:off x="4499992" y="1628800"/>
            <a:ext cx="4572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Положение «О разграничении прав доступа к обрабатываемым  персональным данным».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Инструкция о порядке охраны и организации пропускного режима.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Перечень информации защищаемых ресурсов  без использования средств автоматизации.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Акты на списание журналов регистрации посетителей.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Приказ «О проведении работ в области защиты персональных данных в информационных системах персональных данных» 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информационных систем персональных данных;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персональных данных, подлежащих защите в    информационных системах персональных данных ;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лиц, ответственных за обработку персональных данных в информационных системах персональных данных 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Приказ «Об утверждении инструкций в области защиты персональных данных».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администратора безопасности при использовании ресурсов   объекта вычислительной техники ;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организации антивирусной защиты на объектах вычислительной техники ;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работе с документами, содержащими персональные данные;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пользователя информационной системы персональных данных.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6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340768"/>
            <a:ext cx="5112568" cy="4997450"/>
          </a:xfrm>
        </p:spPr>
        <p:txBody>
          <a:bodyPr>
            <a:noAutofit/>
          </a:bodyPr>
          <a:lstStyle/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Приказ «Об утверждении Концепции информационной безопасности информационных систем персональных данных и Политики информационной безопасности информационных систем персональных данных».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информационной безопасности информационных систем персональных данных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информационной безопасности информационных систем персональных данных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Приказ «Об утверждении Плана мероприятий по защите  персональных данных  и Плана внутренних проверок  состояния защиты персональных данных».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защите  персональных данных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внутренних проверок  состояния защиты персональных данных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Приказ  «Об утверждении инструкций  в области защиты персональных данных».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Инструкция администратора информационной системы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данных;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Инструкция пользователя по обеспечению безопасности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персональных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при возникновении внештатных ситуаций;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Инструкция об организации парольной защиты на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 вычислительной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Приказ «Об утверждении мест хранения материальных носителей персональных данных»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Приказ «Об утверждении Положения об обеспечении безопасности персональных данных при их обработке в информационных системах персональных данных»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обеспечении безопасности персональных данных при их обработке в информационных системах персональных данных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Модель угроз безопасности персональных данных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ИСПДн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Согласие на обработку персональных данных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действиям сотрудников, осуществляющих обработку персональных данных, на случай кризисных ситуаций.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 Положение о порядке резервирования и восстановления работоспособности технических средств и программного обеспечения, баз данных и средств защиты информации в информационных системах персональных данных.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Порядок маркировки магнитных носителей информации, содержащих персональные данные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5220072" y="1772816"/>
            <a:ext cx="3754437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  ЖУРНАЛОВ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Журнал выдачи ЭП пользователям 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Журнал учета сейфов, металлических шкафов,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спецхранилищ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ключей от них.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Журнал учета машинных носителей информации, программно-технических средств защиты информации от несанкционированных действий, накопителей на жестких дисках, предназначенных для работы с конфиденциальной   информацией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Журнал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поэкземплярного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учета средств криптографической защиты информации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Журнал учета согласий субъектов персональных данных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Журнал учета обращений субъектов персональных данных о выполнении их законных прав в области защиты персональных данных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Журнал учета использования магнитных носителей информации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Журнал учета мероприятий по контролю.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Журнал ознакомления с инструкциями по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Журнал о проведении процедур резервного копирования.</a:t>
            </a:r>
          </a:p>
        </p:txBody>
      </p:sp>
      <p:sp>
        <p:nvSpPr>
          <p:cNvPr id="8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25253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Перечень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документов  по защите 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82673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Порядок действий по обеспечению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безопасности персональных данных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8"/>
          <a:stretch>
            <a:fillRect/>
          </a:stretch>
        </p:blipFill>
        <p:spPr>
          <a:xfrm>
            <a:off x="251520" y="2348880"/>
            <a:ext cx="8712967" cy="42741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8DC80-DA78-4C09-A8DB-1B54B15F50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 rot="-2997469">
            <a:off x="746919" y="4352132"/>
            <a:ext cx="1368425" cy="217487"/>
          </a:xfrm>
          <a:prstGeom prst="rightArrow">
            <a:avLst>
              <a:gd name="adj1" fmla="val 50000"/>
              <a:gd name="adj2" fmla="val 1573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214563" y="2822575"/>
            <a:ext cx="4103687" cy="2736850"/>
            <a:chOff x="1474" y="1486"/>
            <a:chExt cx="2903" cy="1808"/>
          </a:xfrm>
        </p:grpSpPr>
        <p:sp>
          <p:nvSpPr>
            <p:cNvPr id="197636" name="AutoShape 4"/>
            <p:cNvSpPr>
              <a:spLocks noChangeArrowheads="1"/>
            </p:cNvSpPr>
            <p:nvPr/>
          </p:nvSpPr>
          <p:spPr bwMode="auto">
            <a:xfrm rot="10800000">
              <a:off x="1474" y="1486"/>
              <a:ext cx="2903" cy="1808"/>
            </a:xfrm>
            <a:prstGeom prst="cube">
              <a:avLst>
                <a:gd name="adj" fmla="val 51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26" name="Rectangle 5"/>
            <p:cNvSpPr>
              <a:spLocks noChangeArrowheads="1"/>
            </p:cNvSpPr>
            <p:nvPr/>
          </p:nvSpPr>
          <p:spPr bwMode="auto">
            <a:xfrm>
              <a:off x="3968" y="1996"/>
              <a:ext cx="227" cy="36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527" name="Line 6"/>
            <p:cNvSpPr>
              <a:spLocks noChangeShapeType="1"/>
            </p:cNvSpPr>
            <p:nvPr/>
          </p:nvSpPr>
          <p:spPr bwMode="auto">
            <a:xfrm>
              <a:off x="4014" y="2160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28" name="Group 7"/>
            <p:cNvGrpSpPr>
              <a:grpSpLocks/>
            </p:cNvGrpSpPr>
            <p:nvPr/>
          </p:nvGrpSpPr>
          <p:grpSpPr bwMode="auto">
            <a:xfrm>
              <a:off x="2608" y="1706"/>
              <a:ext cx="408" cy="454"/>
              <a:chOff x="2608" y="1525"/>
              <a:chExt cx="408" cy="454"/>
            </a:xfrm>
          </p:grpSpPr>
          <p:sp>
            <p:nvSpPr>
              <p:cNvPr id="20529" name="Rectangle 8"/>
              <p:cNvSpPr>
                <a:spLocks noChangeArrowheads="1"/>
              </p:cNvSpPr>
              <p:nvPr/>
            </p:nvSpPr>
            <p:spPr bwMode="auto">
              <a:xfrm>
                <a:off x="2608" y="1525"/>
                <a:ext cx="408" cy="45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530" name="Line 9"/>
              <p:cNvSpPr>
                <a:spLocks noChangeShapeType="1"/>
              </p:cNvSpPr>
              <p:nvPr/>
            </p:nvSpPr>
            <p:spPr bwMode="auto">
              <a:xfrm>
                <a:off x="2608" y="170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1" name="Line 10"/>
              <p:cNvSpPr>
                <a:spLocks noChangeShapeType="1"/>
              </p:cNvSpPr>
              <p:nvPr/>
            </p:nvSpPr>
            <p:spPr bwMode="auto">
              <a:xfrm>
                <a:off x="2817" y="1525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484" name="AutoShape 11"/>
          <p:cNvSpPr>
            <a:spLocks noChangeArrowheads="1"/>
          </p:cNvSpPr>
          <p:nvPr/>
        </p:nvSpPr>
        <p:spPr bwMode="auto">
          <a:xfrm rot="-603159">
            <a:off x="1917700" y="4538663"/>
            <a:ext cx="1368425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5" name="Line 13"/>
          <p:cNvSpPr>
            <a:spLocks noChangeShapeType="1"/>
          </p:cNvSpPr>
          <p:nvPr/>
        </p:nvSpPr>
        <p:spPr bwMode="auto">
          <a:xfrm flipH="1" flipV="1">
            <a:off x="773113" y="2679700"/>
            <a:ext cx="1081087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486" name="Picture 14" descr="БезИмени-1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111500"/>
            <a:ext cx="6508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Line 15"/>
          <p:cNvSpPr>
            <a:spLocks noChangeShapeType="1"/>
          </p:cNvSpPr>
          <p:nvPr/>
        </p:nvSpPr>
        <p:spPr bwMode="auto">
          <a:xfrm flipH="1" flipV="1">
            <a:off x="2212975" y="3614738"/>
            <a:ext cx="1081088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488" name="Group 16"/>
          <p:cNvGrpSpPr>
            <a:grpSpLocks/>
          </p:cNvGrpSpPr>
          <p:nvPr/>
        </p:nvGrpSpPr>
        <p:grpSpPr bwMode="auto">
          <a:xfrm>
            <a:off x="2740025" y="4170363"/>
            <a:ext cx="2209800" cy="1173162"/>
            <a:chOff x="2290" y="2419"/>
            <a:chExt cx="1392" cy="739"/>
          </a:xfrm>
        </p:grpSpPr>
        <p:pic>
          <p:nvPicPr>
            <p:cNvPr id="20513" name="Picture 17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419"/>
              <a:ext cx="575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4" name="Line 18"/>
            <p:cNvSpPr>
              <a:spLocks noChangeShapeType="1"/>
            </p:cNvSpPr>
            <p:nvPr/>
          </p:nvSpPr>
          <p:spPr bwMode="auto">
            <a:xfrm flipH="1">
              <a:off x="3334" y="2737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Line 19"/>
            <p:cNvSpPr>
              <a:spLocks noChangeShapeType="1"/>
            </p:cNvSpPr>
            <p:nvPr/>
          </p:nvSpPr>
          <p:spPr bwMode="auto">
            <a:xfrm flipV="1">
              <a:off x="2426" y="2864"/>
              <a:ext cx="862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6" name="Line 20"/>
            <p:cNvSpPr>
              <a:spLocks noChangeShapeType="1"/>
            </p:cNvSpPr>
            <p:nvPr/>
          </p:nvSpPr>
          <p:spPr bwMode="auto">
            <a:xfrm flipH="1">
              <a:off x="2426" y="2873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Line 21"/>
            <p:cNvSpPr>
              <a:spLocks noChangeShapeType="1"/>
            </p:cNvSpPr>
            <p:nvPr/>
          </p:nvSpPr>
          <p:spPr bwMode="auto">
            <a:xfrm flipH="1">
              <a:off x="2697" y="2873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0518" name="Picture 22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" y="2964"/>
              <a:ext cx="3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9" name="Picture 23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964"/>
              <a:ext cx="3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0" name="Line 24"/>
            <p:cNvSpPr>
              <a:spLocks noChangeShapeType="1"/>
            </p:cNvSpPr>
            <p:nvPr/>
          </p:nvSpPr>
          <p:spPr bwMode="auto">
            <a:xfrm flipH="1">
              <a:off x="2971" y="2873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0521" name="Picture 25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2964"/>
              <a:ext cx="31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2" name="Line 26"/>
            <p:cNvSpPr>
              <a:spLocks noChangeShapeType="1"/>
            </p:cNvSpPr>
            <p:nvPr/>
          </p:nvSpPr>
          <p:spPr bwMode="auto">
            <a:xfrm>
              <a:off x="2744" y="2600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modem"/>
            <p:cNvSpPr>
              <a:spLocks noEditPoints="1" noChangeArrowheads="1"/>
            </p:cNvSpPr>
            <p:nvPr/>
          </p:nvSpPr>
          <p:spPr bwMode="auto">
            <a:xfrm>
              <a:off x="2614" y="2556"/>
              <a:ext cx="339" cy="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82 w 21600"/>
                <a:gd name="T31" fmla="*/ 22353 h 21600"/>
                <a:gd name="T32" fmla="*/ 21218 w 21600"/>
                <a:gd name="T33" fmla="*/ 2988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5152"/>
                  </a:moveTo>
                  <a:lnTo>
                    <a:pt x="2941" y="0"/>
                  </a:lnTo>
                  <a:lnTo>
                    <a:pt x="18625" y="0"/>
                  </a:lnTo>
                  <a:lnTo>
                    <a:pt x="21600" y="51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152"/>
                  </a:lnTo>
                  <a:close/>
                </a:path>
                <a:path w="21600" h="21600" extrusionOk="0">
                  <a:moveTo>
                    <a:pt x="0" y="5251"/>
                  </a:moveTo>
                  <a:lnTo>
                    <a:pt x="21600" y="5251"/>
                  </a:lnTo>
                  <a:moveTo>
                    <a:pt x="1961" y="11791"/>
                  </a:moveTo>
                  <a:lnTo>
                    <a:pt x="1961" y="14268"/>
                  </a:lnTo>
                  <a:lnTo>
                    <a:pt x="2806" y="14268"/>
                  </a:lnTo>
                  <a:lnTo>
                    <a:pt x="2806" y="11791"/>
                  </a:lnTo>
                  <a:lnTo>
                    <a:pt x="1961" y="11791"/>
                  </a:lnTo>
                  <a:close/>
                </a:path>
                <a:path w="21600" h="21600" extrusionOk="0">
                  <a:moveTo>
                    <a:pt x="3685" y="11791"/>
                  </a:moveTo>
                  <a:lnTo>
                    <a:pt x="3685" y="14268"/>
                  </a:lnTo>
                  <a:lnTo>
                    <a:pt x="4530" y="14268"/>
                  </a:lnTo>
                  <a:lnTo>
                    <a:pt x="4530" y="11791"/>
                  </a:lnTo>
                  <a:lnTo>
                    <a:pt x="3685" y="11791"/>
                  </a:lnTo>
                  <a:close/>
                </a:path>
                <a:path w="21600" h="21600" extrusionOk="0">
                  <a:moveTo>
                    <a:pt x="5408" y="11791"/>
                  </a:moveTo>
                  <a:lnTo>
                    <a:pt x="5408" y="14268"/>
                  </a:lnTo>
                  <a:lnTo>
                    <a:pt x="6254" y="14268"/>
                  </a:lnTo>
                  <a:lnTo>
                    <a:pt x="6254" y="11791"/>
                  </a:lnTo>
                  <a:lnTo>
                    <a:pt x="5408" y="11791"/>
                  </a:lnTo>
                  <a:close/>
                </a:path>
                <a:path w="21600" h="21600" extrusionOk="0">
                  <a:moveTo>
                    <a:pt x="7132" y="11791"/>
                  </a:moveTo>
                  <a:lnTo>
                    <a:pt x="7132" y="14268"/>
                  </a:lnTo>
                  <a:lnTo>
                    <a:pt x="7977" y="14268"/>
                  </a:lnTo>
                  <a:lnTo>
                    <a:pt x="7977" y="11791"/>
                  </a:lnTo>
                  <a:lnTo>
                    <a:pt x="7132" y="11791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4" name="modem"/>
            <p:cNvSpPr>
              <a:spLocks noEditPoints="1" noChangeArrowheads="1"/>
            </p:cNvSpPr>
            <p:nvPr/>
          </p:nvSpPr>
          <p:spPr bwMode="auto">
            <a:xfrm>
              <a:off x="3198" y="2827"/>
              <a:ext cx="181" cy="1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58 w 21600"/>
                <a:gd name="T31" fmla="*/ 22407 h 21600"/>
                <a:gd name="T32" fmla="*/ 21242 w 21600"/>
                <a:gd name="T33" fmla="*/ 3007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5152"/>
                  </a:moveTo>
                  <a:lnTo>
                    <a:pt x="2941" y="0"/>
                  </a:lnTo>
                  <a:lnTo>
                    <a:pt x="18625" y="0"/>
                  </a:lnTo>
                  <a:lnTo>
                    <a:pt x="21600" y="51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152"/>
                  </a:lnTo>
                  <a:close/>
                </a:path>
                <a:path w="21600" h="21600" extrusionOk="0">
                  <a:moveTo>
                    <a:pt x="0" y="5251"/>
                  </a:moveTo>
                  <a:lnTo>
                    <a:pt x="21600" y="5251"/>
                  </a:lnTo>
                  <a:moveTo>
                    <a:pt x="1961" y="11791"/>
                  </a:moveTo>
                  <a:lnTo>
                    <a:pt x="1961" y="14268"/>
                  </a:lnTo>
                  <a:lnTo>
                    <a:pt x="2806" y="14268"/>
                  </a:lnTo>
                  <a:lnTo>
                    <a:pt x="2806" y="11791"/>
                  </a:lnTo>
                  <a:lnTo>
                    <a:pt x="1961" y="11791"/>
                  </a:lnTo>
                  <a:close/>
                </a:path>
                <a:path w="21600" h="21600" extrusionOk="0">
                  <a:moveTo>
                    <a:pt x="3685" y="11791"/>
                  </a:moveTo>
                  <a:lnTo>
                    <a:pt x="3685" y="14268"/>
                  </a:lnTo>
                  <a:lnTo>
                    <a:pt x="4530" y="14268"/>
                  </a:lnTo>
                  <a:lnTo>
                    <a:pt x="4530" y="11791"/>
                  </a:lnTo>
                  <a:lnTo>
                    <a:pt x="3685" y="11791"/>
                  </a:lnTo>
                  <a:close/>
                </a:path>
                <a:path w="21600" h="21600" extrusionOk="0">
                  <a:moveTo>
                    <a:pt x="5408" y="11791"/>
                  </a:moveTo>
                  <a:lnTo>
                    <a:pt x="5408" y="14268"/>
                  </a:lnTo>
                  <a:lnTo>
                    <a:pt x="6254" y="14268"/>
                  </a:lnTo>
                  <a:lnTo>
                    <a:pt x="6254" y="11791"/>
                  </a:lnTo>
                  <a:lnTo>
                    <a:pt x="5408" y="11791"/>
                  </a:lnTo>
                  <a:close/>
                </a:path>
                <a:path w="21600" h="21600" extrusionOk="0">
                  <a:moveTo>
                    <a:pt x="7132" y="11791"/>
                  </a:moveTo>
                  <a:lnTo>
                    <a:pt x="7132" y="14268"/>
                  </a:lnTo>
                  <a:lnTo>
                    <a:pt x="7977" y="14268"/>
                  </a:lnTo>
                  <a:lnTo>
                    <a:pt x="7977" y="11791"/>
                  </a:lnTo>
                  <a:lnTo>
                    <a:pt x="7132" y="11791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7661" name="Cloud"/>
          <p:cNvSpPr>
            <a:spLocks noChangeAspect="1" noEditPoints="1" noChangeArrowheads="1"/>
          </p:cNvSpPr>
          <p:nvPr/>
        </p:nvSpPr>
        <p:spPr bwMode="auto">
          <a:xfrm>
            <a:off x="268288" y="1958975"/>
            <a:ext cx="1800225" cy="1079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BE7D"/>
              </a:gs>
              <a:gs pos="100000">
                <a:srgbClr val="FFBE7D">
                  <a:gamma/>
                  <a:shade val="76078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>
                <a:solidFill>
                  <a:srgbClr val="000000"/>
                </a:solidFill>
                <a:latin typeface="+mn-lt"/>
              </a:rPr>
              <a:t>Интернет</a:t>
            </a:r>
          </a:p>
        </p:txBody>
      </p:sp>
      <p:sp>
        <p:nvSpPr>
          <p:cNvPr id="197662" name="AutoShape 30"/>
          <p:cNvSpPr>
            <a:spLocks noChangeArrowheads="1"/>
          </p:cNvSpPr>
          <p:nvPr/>
        </p:nvSpPr>
        <p:spPr bwMode="auto">
          <a:xfrm>
            <a:off x="2068513" y="879475"/>
            <a:ext cx="6913562" cy="180022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36000" tIns="0" rIns="36000" bIns="36000" anchorCtr="1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91" name="AutoShape 31"/>
          <p:cNvSpPr>
            <a:spLocks noChangeArrowheads="1"/>
          </p:cNvSpPr>
          <p:nvPr/>
        </p:nvSpPr>
        <p:spPr bwMode="auto">
          <a:xfrm rot="344385">
            <a:off x="1781175" y="5127625"/>
            <a:ext cx="1008063" cy="144463"/>
          </a:xfrm>
          <a:prstGeom prst="rightArrow">
            <a:avLst>
              <a:gd name="adj1" fmla="val 50000"/>
              <a:gd name="adj2" fmla="val 1744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2" name="AutoShape 32"/>
          <p:cNvSpPr>
            <a:spLocks noChangeArrowheads="1"/>
          </p:cNvSpPr>
          <p:nvPr/>
        </p:nvSpPr>
        <p:spPr bwMode="auto">
          <a:xfrm rot="-8982853">
            <a:off x="4516438" y="4911725"/>
            <a:ext cx="1728787" cy="217488"/>
          </a:xfrm>
          <a:prstGeom prst="rightArrow">
            <a:avLst>
              <a:gd name="adj1" fmla="val 50000"/>
              <a:gd name="adj2" fmla="val 198722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3" name="AutoShape 33"/>
          <p:cNvSpPr>
            <a:spLocks noChangeArrowheads="1"/>
          </p:cNvSpPr>
          <p:nvPr/>
        </p:nvSpPr>
        <p:spPr bwMode="auto">
          <a:xfrm rot="-9990227">
            <a:off x="3949700" y="5411788"/>
            <a:ext cx="2376488" cy="217487"/>
          </a:xfrm>
          <a:prstGeom prst="rightArrow">
            <a:avLst>
              <a:gd name="adj1" fmla="val 50000"/>
              <a:gd name="adj2" fmla="val 273176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4" name="AutoShape 34"/>
          <p:cNvSpPr>
            <a:spLocks noChangeArrowheads="1"/>
          </p:cNvSpPr>
          <p:nvPr/>
        </p:nvSpPr>
        <p:spPr bwMode="auto">
          <a:xfrm>
            <a:off x="5524500" y="5127625"/>
            <a:ext cx="3492500" cy="16557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36000" tIns="0" rIns="36000" bIns="36000" anchorCtr="1"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Защита от программно-технических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воздействий на технические средства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обработки персональных данных</a:t>
            </a:r>
            <a:endParaRPr lang="en-US" altLang="ru-RU" sz="12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1. Антивирусные средства: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i="1">
                <a:solidFill>
                  <a:srgbClr val="000000"/>
                </a:solidFill>
                <a:latin typeface="Arial" charset="0"/>
              </a:rPr>
              <a:t>DrWed</a:t>
            </a: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, Антивирус Касперского…</a:t>
            </a:r>
            <a:endParaRPr lang="en-US" altLang="ru-RU" sz="1200" i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2. </a:t>
            </a:r>
            <a:r>
              <a:rPr lang="ru-RU" altLang="ru-RU" sz="1200" i="1">
                <a:solidFill>
                  <a:srgbClr val="FF0000"/>
                </a:solidFill>
                <a:latin typeface="Arial" charset="0"/>
              </a:rPr>
              <a:t>Программное обеспечение,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>
                <a:solidFill>
                  <a:srgbClr val="FF0000"/>
                </a:solidFill>
                <a:latin typeface="Arial" charset="0"/>
              </a:rPr>
              <a:t>сертифицированное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>
                <a:solidFill>
                  <a:srgbClr val="FF0000"/>
                </a:solidFill>
                <a:latin typeface="Arial" charset="0"/>
              </a:rPr>
              <a:t>на отсутствие НДВ *</a:t>
            </a:r>
          </a:p>
        </p:txBody>
      </p:sp>
      <p:sp>
        <p:nvSpPr>
          <p:cNvPr id="197667" name="AutoShape 35"/>
          <p:cNvSpPr>
            <a:spLocks noChangeArrowheads="1"/>
          </p:cNvSpPr>
          <p:nvPr/>
        </p:nvSpPr>
        <p:spPr bwMode="auto">
          <a:xfrm>
            <a:off x="341313" y="4335463"/>
            <a:ext cx="1728787" cy="9366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36000" tIns="0" rIns="36000" bIns="36000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+mn-lt"/>
              </a:rPr>
              <a:t>Шифровальные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+mn-lt"/>
              </a:rPr>
              <a:t>(криптографические)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+mn-lt"/>
              </a:rPr>
              <a:t>средства защиты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+mn-lt"/>
              </a:rPr>
              <a:t>информации</a:t>
            </a:r>
          </a:p>
        </p:txBody>
      </p:sp>
      <p:sp>
        <p:nvSpPr>
          <p:cNvPr id="197668" name="AutoShape 36"/>
          <p:cNvSpPr>
            <a:spLocks noChangeArrowheads="1"/>
          </p:cNvSpPr>
          <p:nvPr/>
        </p:nvSpPr>
        <p:spPr bwMode="auto">
          <a:xfrm>
            <a:off x="196850" y="3327400"/>
            <a:ext cx="1152525" cy="863600"/>
          </a:xfrm>
          <a:prstGeom prst="wedgeRectCallout">
            <a:avLst>
              <a:gd name="adj1" fmla="val 96282"/>
              <a:gd name="adj2" fmla="val -213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+mn-lt"/>
              </a:rPr>
              <a:t>Межсетевые экраны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>
                <a:solidFill>
                  <a:srgbClr val="000000"/>
                </a:solidFill>
                <a:latin typeface="+mn-lt"/>
              </a:rPr>
              <a:t>Cisco</a:t>
            </a:r>
            <a:r>
              <a:rPr lang="ru-RU" sz="1200" i="1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200" i="1">
                <a:solidFill>
                  <a:srgbClr val="000000"/>
                </a:solidFill>
                <a:latin typeface="+mn-lt"/>
              </a:rPr>
              <a:t>Z-2</a:t>
            </a:r>
            <a:r>
              <a:rPr lang="ru-RU" sz="1200" i="1">
                <a:solidFill>
                  <a:srgbClr val="000000"/>
                </a:solidFill>
                <a:latin typeface="+mn-lt"/>
              </a:rPr>
              <a:t>,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>
                <a:solidFill>
                  <a:srgbClr val="000000"/>
                </a:solidFill>
                <a:latin typeface="+mn-lt"/>
              </a:rPr>
              <a:t>WatchGuard Firebox…</a:t>
            </a:r>
          </a:p>
        </p:txBody>
      </p:sp>
      <p:sp>
        <p:nvSpPr>
          <p:cNvPr id="20497" name="AutoShape 37"/>
          <p:cNvSpPr>
            <a:spLocks noChangeArrowheads="1"/>
          </p:cNvSpPr>
          <p:nvPr/>
        </p:nvSpPr>
        <p:spPr bwMode="auto">
          <a:xfrm rot="3714783">
            <a:off x="3040856" y="2642395"/>
            <a:ext cx="1368425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8" name="AutoShape 38"/>
          <p:cNvSpPr>
            <a:spLocks noChangeArrowheads="1"/>
          </p:cNvSpPr>
          <p:nvPr/>
        </p:nvSpPr>
        <p:spPr bwMode="auto">
          <a:xfrm rot="8458033" flipV="1">
            <a:off x="4251325" y="3178175"/>
            <a:ext cx="3457575" cy="141288"/>
          </a:xfrm>
          <a:prstGeom prst="rightArrow">
            <a:avLst>
              <a:gd name="adj1" fmla="val 50000"/>
              <a:gd name="adj2" fmla="val 611796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9" name="AutoShape 39"/>
          <p:cNvSpPr>
            <a:spLocks noChangeArrowheads="1"/>
          </p:cNvSpPr>
          <p:nvPr/>
        </p:nvSpPr>
        <p:spPr bwMode="auto">
          <a:xfrm rot="2120880">
            <a:off x="4024313" y="2938463"/>
            <a:ext cx="2017712" cy="144462"/>
          </a:xfrm>
          <a:prstGeom prst="rightArrow">
            <a:avLst>
              <a:gd name="adj1" fmla="val 50000"/>
              <a:gd name="adj2" fmla="val 34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0" name="Oval 40"/>
          <p:cNvSpPr>
            <a:spLocks noChangeArrowheads="1"/>
          </p:cNvSpPr>
          <p:nvPr/>
        </p:nvSpPr>
        <p:spPr bwMode="auto">
          <a:xfrm>
            <a:off x="4589463" y="3543300"/>
            <a:ext cx="287337" cy="287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1" name="Rectangle 41"/>
          <p:cNvSpPr>
            <a:spLocks noChangeArrowheads="1"/>
          </p:cNvSpPr>
          <p:nvPr/>
        </p:nvSpPr>
        <p:spPr bwMode="auto">
          <a:xfrm>
            <a:off x="4660900" y="3759200"/>
            <a:ext cx="144463" cy="144463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2" name="AutoShape 42"/>
          <p:cNvSpPr>
            <a:spLocks noChangeArrowheads="1"/>
          </p:cNvSpPr>
          <p:nvPr/>
        </p:nvSpPr>
        <p:spPr bwMode="auto">
          <a:xfrm rot="5992418">
            <a:off x="4121944" y="2931319"/>
            <a:ext cx="1368425" cy="144463"/>
          </a:xfrm>
          <a:prstGeom prst="rightArrow">
            <a:avLst>
              <a:gd name="adj1" fmla="val 50000"/>
              <a:gd name="adj2" fmla="val 236812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3" name="AutoShape 43"/>
          <p:cNvSpPr>
            <a:spLocks noChangeArrowheads="1"/>
          </p:cNvSpPr>
          <p:nvPr/>
        </p:nvSpPr>
        <p:spPr bwMode="auto">
          <a:xfrm>
            <a:off x="4410075" y="1238250"/>
            <a:ext cx="2087563" cy="129698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Ctr="1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Средства защиты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 информации, представленной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в виде информативных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электрических сигналов,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физических полей: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Гном-3, ГШ-1000, ГШ-1000К,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ГШ-2500, Октава-РС1,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Гром-ЗИ-4Б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МП-2,  МП-3, МП-5, ЛФС-10-1Ф…</a:t>
            </a:r>
          </a:p>
        </p:txBody>
      </p:sp>
      <p:sp>
        <p:nvSpPr>
          <p:cNvPr id="20504" name="AutoShape 44"/>
          <p:cNvSpPr>
            <a:spLocks noChangeArrowheads="1"/>
          </p:cNvSpPr>
          <p:nvPr/>
        </p:nvSpPr>
        <p:spPr bwMode="auto">
          <a:xfrm>
            <a:off x="6605588" y="1238250"/>
            <a:ext cx="2232025" cy="129698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Ctr="1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Средства защиты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носителей информации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на бумажной,  магнитной,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магнитоопрической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и иной основе: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eToken PRO 64K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и eToken NG-OTP,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Secret Disk 4…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0505" name="AutoShape 45"/>
          <p:cNvSpPr>
            <a:spLocks noChangeArrowheads="1"/>
          </p:cNvSpPr>
          <p:nvPr/>
        </p:nvSpPr>
        <p:spPr bwMode="auto">
          <a:xfrm>
            <a:off x="2214563" y="1238250"/>
            <a:ext cx="2087562" cy="12969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Ctr="1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Средства защиты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charset="0"/>
              </a:rPr>
              <a:t> речевой информации: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Барон, ЛГШ-402(403),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SEL SP-21B1 Баррикада,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Шорох-2, Соната-АВ,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rgbClr val="000000"/>
                </a:solidFill>
                <a:latin typeface="Arial" charset="0"/>
              </a:rPr>
              <a:t>Шторм-105…</a:t>
            </a:r>
          </a:p>
        </p:txBody>
      </p:sp>
      <p:sp>
        <p:nvSpPr>
          <p:cNvPr id="20506" name="AutoShape 46"/>
          <p:cNvSpPr>
            <a:spLocks noChangeArrowheads="1"/>
          </p:cNvSpPr>
          <p:nvPr/>
        </p:nvSpPr>
        <p:spPr bwMode="auto">
          <a:xfrm rot="-6668822">
            <a:off x="4158456" y="5198269"/>
            <a:ext cx="1368425" cy="217488"/>
          </a:xfrm>
          <a:prstGeom prst="rightArrow">
            <a:avLst>
              <a:gd name="adj1" fmla="val 50000"/>
              <a:gd name="adj2" fmla="val 15729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7" name="AutoShape 47"/>
          <p:cNvSpPr>
            <a:spLocks noChangeArrowheads="1"/>
          </p:cNvSpPr>
          <p:nvPr/>
        </p:nvSpPr>
        <p:spPr bwMode="auto">
          <a:xfrm rot="-7385966">
            <a:off x="3150394" y="5774532"/>
            <a:ext cx="1368425" cy="217487"/>
          </a:xfrm>
          <a:prstGeom prst="rightArrow">
            <a:avLst>
              <a:gd name="adj1" fmla="val 50000"/>
              <a:gd name="adj2" fmla="val 1573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7680" name="AutoShape 48"/>
          <p:cNvSpPr>
            <a:spLocks noChangeArrowheads="1"/>
          </p:cNvSpPr>
          <p:nvPr/>
        </p:nvSpPr>
        <p:spPr bwMode="auto">
          <a:xfrm>
            <a:off x="628650" y="5870575"/>
            <a:ext cx="4751388" cy="76835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36000" tIns="0" rIns="36000" bIns="36000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Средства защиты информации от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 несанкционированного доступа: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 err="1">
                <a:solidFill>
                  <a:srgbClr val="000000"/>
                </a:solidFill>
                <a:latin typeface="+mn-lt"/>
              </a:rPr>
              <a:t>Блокхост</a:t>
            </a:r>
            <a:r>
              <a:rPr lang="ru-RU" sz="1000" i="1" dirty="0">
                <a:solidFill>
                  <a:srgbClr val="000000"/>
                </a:solidFill>
                <a:latin typeface="+mn-lt"/>
              </a:rPr>
              <a:t>-сеть, Аккорд-Рубеж, Аккорд-NT/2000, </a:t>
            </a:r>
            <a:r>
              <a:rPr lang="ru-RU" sz="1000" i="1" dirty="0" err="1">
                <a:solidFill>
                  <a:srgbClr val="000000"/>
                </a:solidFill>
                <a:latin typeface="+mn-lt"/>
              </a:rPr>
              <a:t>Secret</a:t>
            </a:r>
            <a:r>
              <a:rPr lang="ru-RU" sz="1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latin typeface="+mn-lt"/>
              </a:rPr>
              <a:t>Net</a:t>
            </a:r>
            <a:r>
              <a:rPr lang="ru-RU" sz="1000" i="1" dirty="0">
                <a:solidFill>
                  <a:srgbClr val="000000"/>
                </a:solidFill>
                <a:latin typeface="+mn-lt"/>
              </a:rPr>
              <a:t> 5.0,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+mn-lt"/>
              </a:rPr>
              <a:t> Соболь, </a:t>
            </a:r>
            <a:r>
              <a:rPr lang="ru-RU" sz="1000" i="1" dirty="0" err="1">
                <a:solidFill>
                  <a:srgbClr val="000000"/>
                </a:solidFill>
                <a:latin typeface="+mn-lt"/>
              </a:rPr>
              <a:t>Dallas</a:t>
            </a:r>
            <a:r>
              <a:rPr lang="ru-RU" sz="1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latin typeface="+mn-lt"/>
              </a:rPr>
              <a:t>Lock</a:t>
            </a:r>
            <a:r>
              <a:rPr lang="ru-RU" sz="1000" i="1" dirty="0">
                <a:solidFill>
                  <a:srgbClr val="000000"/>
                </a:solidFill>
                <a:latin typeface="+mn-lt"/>
              </a:rPr>
              <a:t> 7.0, Лабиринт-М, Страж NT</a:t>
            </a:r>
          </a:p>
        </p:txBody>
      </p:sp>
      <p:sp>
        <p:nvSpPr>
          <p:cNvPr id="20509" name="AutoShape 49"/>
          <p:cNvSpPr>
            <a:spLocks noChangeArrowheads="1"/>
          </p:cNvSpPr>
          <p:nvPr/>
        </p:nvSpPr>
        <p:spPr bwMode="auto">
          <a:xfrm rot="10433403" flipV="1">
            <a:off x="4660900" y="4191000"/>
            <a:ext cx="2160588" cy="215900"/>
          </a:xfrm>
          <a:prstGeom prst="rightArrow">
            <a:avLst>
              <a:gd name="adj1" fmla="val 50000"/>
              <a:gd name="adj2" fmla="val 25018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7682" name="AutoShape 50"/>
          <p:cNvSpPr>
            <a:spLocks noChangeArrowheads="1"/>
          </p:cNvSpPr>
          <p:nvPr/>
        </p:nvSpPr>
        <p:spPr bwMode="auto">
          <a:xfrm>
            <a:off x="6389688" y="2895600"/>
            <a:ext cx="2636837" cy="18716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36000" tIns="0" rIns="36000" bIns="36000" anchorCtr="1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+mn-lt"/>
              </a:rPr>
              <a:t>Используемые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+mn-lt"/>
              </a:rPr>
              <a:t> в информационной системе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+mn-lt"/>
              </a:rPr>
              <a:t>информационные технологии</a:t>
            </a:r>
            <a:endParaRPr lang="en-US" sz="1200">
              <a:solidFill>
                <a:srgbClr val="00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>
                <a:solidFill>
                  <a:srgbClr val="000000"/>
                </a:solidFill>
                <a:latin typeface="+mn-lt"/>
              </a:rPr>
              <a:t>1. Защищенные ОС: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>
                <a:solidFill>
                  <a:srgbClr val="000000"/>
                </a:solidFill>
                <a:latin typeface="+mn-lt"/>
              </a:rPr>
              <a:t>Red Hat Enterprise Linux</a:t>
            </a:r>
            <a:r>
              <a:rPr lang="ru-RU" sz="1200" i="1">
                <a:solidFill>
                  <a:srgbClr val="000000"/>
                </a:solidFill>
                <a:latin typeface="+mn-lt"/>
              </a:rPr>
              <a:t>, </a:t>
            </a:r>
            <a:r>
              <a:rPr lang="ru-RU" sz="1000" i="1">
                <a:solidFill>
                  <a:srgbClr val="000000"/>
                </a:solidFill>
                <a:latin typeface="+mn-lt"/>
              </a:rPr>
              <a:t>QNX, МСВС 3.0..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>
                <a:solidFill>
                  <a:srgbClr val="000000"/>
                </a:solidFill>
                <a:latin typeface="+mn-lt"/>
              </a:rPr>
              <a:t>2. Системы обнаружения вторжений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>
                <a:solidFill>
                  <a:srgbClr val="000000"/>
                </a:solidFill>
                <a:latin typeface="+mn-lt"/>
              </a:rPr>
              <a:t>и компьютерных атак: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>
                <a:solidFill>
                  <a:srgbClr val="000000"/>
                </a:solidFill>
                <a:latin typeface="+mn-lt"/>
              </a:rPr>
              <a:t>ФОРПОСТ, Proventia Network…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>
                <a:solidFill>
                  <a:srgbClr val="000000"/>
                </a:solidFill>
                <a:latin typeface="+mn-lt"/>
              </a:rPr>
              <a:t>3. Шлюзы безопасности: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>
                <a:solidFill>
                  <a:srgbClr val="000000"/>
                </a:solidFill>
                <a:latin typeface="+mn-lt"/>
              </a:rPr>
              <a:t>CSP VPN Gate, CSP RVPN…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17725" y="1166541"/>
            <a:ext cx="6935788" cy="648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1800" b="1" i="1" dirty="0" smtClean="0">
                <a:solidFill>
                  <a:srgbClr val="1F52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средства защиты информации от утечки по техническим каналам </a:t>
            </a:r>
            <a:br>
              <a:rPr lang="ru-RU" altLang="ru-RU" sz="1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304800" y="188640"/>
            <a:ext cx="8686800" cy="71941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МЕРЫ ПО ОБЕСПЕЧЕНИЮ БЕЗОПАСНОСТИ ПЕРСОНАЛЬНЫХ ДАННЫХ при автоматизированной обработке данных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23" y="620688"/>
            <a:ext cx="8686800" cy="17281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cap="none" dirty="0" smtClean="0">
                <a:solidFill>
                  <a:srgbClr val="FF0000"/>
                </a:solidFill>
              </a:rPr>
              <a:t>Защита от сетевых атак, взломов – </a:t>
            </a:r>
            <a:br>
              <a:rPr lang="ru-RU" sz="3200" b="1" cap="none" dirty="0" smtClean="0">
                <a:solidFill>
                  <a:srgbClr val="FF0000"/>
                </a:solidFill>
              </a:rPr>
            </a:br>
            <a:r>
              <a:rPr lang="ru-RU" sz="3200" b="1" cap="none" dirty="0" smtClean="0">
                <a:solidFill>
                  <a:srgbClr val="FF0000"/>
                </a:solidFill>
              </a:rPr>
              <a:t>установка лицензионного программного обеспечения и проверенного ФСТЭК на отсутствие уязвимостей и НДВ -</a:t>
            </a:r>
            <a:endParaRPr lang="ru-RU" sz="3200" cap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744DD-1CC0-4071-BB50-467179C3204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2565400"/>
            <a:ext cx="7273925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1403350" y="6092825"/>
            <a:ext cx="641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>
                <a:solidFill>
                  <a:srgbClr val="FF0000"/>
                </a:solidFill>
                <a:latin typeface="Arial" charset="0"/>
              </a:rPr>
              <a:t>НЕ ДЕКЛАРИРУЕМЫХ ВОЗМОЖНОСТЕЙ </a:t>
            </a:r>
            <a:endParaRPr lang="ru-RU" altLang="ru-RU" sz="2400" u="sng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 smtClean="0"/>
              <a:t>ФСТЭК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686800" cy="14430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b="1" dirty="0"/>
              <a:t>Федеральная служба </a:t>
            </a:r>
            <a:endParaRPr lang="ru-RU" b="1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b="1" dirty="0" smtClean="0"/>
              <a:t>по </a:t>
            </a:r>
            <a:r>
              <a:rPr lang="ru-RU" b="1" dirty="0"/>
              <a:t>техническому и экспортному </a:t>
            </a:r>
            <a:r>
              <a:rPr lang="ru-RU" b="1" dirty="0" smtClean="0"/>
              <a:t>контролю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b="1" u="sng" dirty="0">
                <a:hlinkClick r:id="rId2"/>
              </a:rPr>
              <a:t>http://fstec.ru/</a:t>
            </a:r>
            <a:endParaRPr lang="ru-RU" b="1" dirty="0"/>
          </a:p>
          <a:p>
            <a:pPr marL="0" indent="0">
              <a:buFont typeface="Wingdings 2" pitchFamily="18" charset="2"/>
              <a:buNone/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A978D-32F8-42AB-8CC1-4DD8BB142C3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5605" name="Picture 7" descr="http://image.slidesharecdn.com/echelon-cert-101012045613-phpapp01/95/information-security-certification-process-24-728.jpg?cb=12868594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2" b="32230"/>
          <a:stretch>
            <a:fillRect/>
          </a:stretch>
        </p:blipFill>
        <p:spPr bwMode="auto">
          <a:xfrm>
            <a:off x="1979613" y="3471863"/>
            <a:ext cx="652621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2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747664"/>
          </a:xfrm>
        </p:spPr>
        <p:txBody>
          <a:bodyPr/>
          <a:lstStyle/>
          <a:p>
            <a:pPr algn="ctr">
              <a:defRPr/>
            </a:pPr>
            <a:r>
              <a:rPr lang="ru-RU" cap="none" dirty="0" smtClean="0">
                <a:solidFill>
                  <a:schemeClr val="bg1"/>
                </a:solidFill>
                <a:effectLst/>
              </a:rPr>
              <a:t>Программное обеспечение</a:t>
            </a:r>
            <a:br>
              <a:rPr lang="ru-RU" cap="none" dirty="0" smtClean="0">
                <a:solidFill>
                  <a:schemeClr val="bg1"/>
                </a:solidFill>
                <a:effectLst/>
              </a:rPr>
            </a:br>
            <a:r>
              <a:rPr lang="ru-RU" cap="none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ViPNet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dirty="0" err="1">
                <a:solidFill>
                  <a:schemeClr val="bg1"/>
                </a:solidFill>
                <a:effectLst/>
              </a:rPr>
              <a:t>Client</a:t>
            </a:r>
            <a:r>
              <a:rPr lang="ru-RU" dirty="0">
                <a:solidFill>
                  <a:schemeClr val="bg1"/>
                </a:solidFill>
                <a:effectLst/>
              </a:rPr>
              <a:t> 3.х (КС2)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686800" cy="3803650"/>
          </a:xfrm>
        </p:spPr>
        <p:txBody>
          <a:bodyPr>
            <a:normAutofit lnSpcReduction="10000"/>
          </a:bodyPr>
          <a:lstStyle/>
          <a:p>
            <a:r>
              <a:rPr lang="ru-RU" altLang="ru-RU" sz="2400" dirty="0" smtClean="0"/>
              <a:t>Программное обеспечение </a:t>
            </a:r>
            <a:r>
              <a:rPr lang="en-US" altLang="ru-RU" sz="2400" dirty="0" err="1" smtClean="0"/>
              <a:t>ViPNet</a:t>
            </a:r>
            <a:r>
              <a:rPr lang="en-US" altLang="ru-RU" sz="2400" dirty="0" smtClean="0"/>
              <a:t> Client </a:t>
            </a:r>
            <a:r>
              <a:rPr lang="ru-RU" altLang="ru-RU" sz="2400" dirty="0" smtClean="0"/>
              <a:t>выполняет функции </a:t>
            </a:r>
            <a:r>
              <a:rPr lang="en-US" altLang="ru-RU" sz="2400" dirty="0" smtClean="0"/>
              <a:t>VPN-</a:t>
            </a:r>
            <a:r>
              <a:rPr lang="ru-RU" altLang="ru-RU" sz="2400" dirty="0" smtClean="0"/>
              <a:t>клиента в сети </a:t>
            </a:r>
            <a:r>
              <a:rPr lang="en-US" altLang="ru-RU" sz="2400" dirty="0" err="1" smtClean="0"/>
              <a:t>ViPNet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и обеспечивает защиту компьютера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от несанкционированного доступа </a:t>
            </a:r>
            <a:r>
              <a:rPr lang="ru-RU" altLang="ru-RU" sz="2400" dirty="0" smtClean="0"/>
              <a:t>при работе в локальных или глобальных сетях. Содержит встроенный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криптопровайдер</a:t>
            </a:r>
            <a:r>
              <a:rPr lang="ru-RU" altLang="ru-RU" sz="2400" dirty="0" smtClean="0"/>
              <a:t>, Сертифицирован ФСТЭК.</a:t>
            </a:r>
            <a:br>
              <a:rPr lang="ru-RU" altLang="ru-RU" sz="2400" dirty="0" smtClean="0"/>
            </a:br>
            <a:r>
              <a:rPr lang="en-US" altLang="ru-RU" sz="1800" dirty="0" err="1" smtClean="0"/>
              <a:t>ViPNet</a:t>
            </a:r>
            <a:r>
              <a:rPr lang="en-US" altLang="ru-RU" sz="1800" dirty="0" smtClean="0"/>
              <a:t> Client </a:t>
            </a:r>
            <a:r>
              <a:rPr lang="ru-RU" altLang="ru-RU" sz="1800" dirty="0" smtClean="0"/>
              <a:t>функционирует под управлением операционных систем </a:t>
            </a:r>
            <a:r>
              <a:rPr lang="en-US" altLang="ru-RU" sz="1800" dirty="0" smtClean="0"/>
              <a:t>MS Windows: Windows XP SP3 (32-</a:t>
            </a:r>
            <a:r>
              <a:rPr lang="ru-RU" altLang="ru-RU" sz="1800" dirty="0" smtClean="0"/>
              <a:t>разрядная) / </a:t>
            </a:r>
            <a:r>
              <a:rPr lang="en-US" altLang="ru-RU" sz="1800" dirty="0" smtClean="0"/>
              <a:t>Windows Server 2003 (32-</a:t>
            </a:r>
            <a:r>
              <a:rPr lang="ru-RU" altLang="ru-RU" sz="1800" dirty="0" smtClean="0"/>
              <a:t>разрядная) / </a:t>
            </a:r>
            <a:r>
              <a:rPr lang="en-US" altLang="ru-RU" sz="1800" dirty="0" smtClean="0"/>
              <a:t>Windows Vista SP2 (32/64-</a:t>
            </a:r>
            <a:r>
              <a:rPr lang="ru-RU" altLang="ru-RU" sz="1800" dirty="0" smtClean="0"/>
              <a:t>разрядная) / </a:t>
            </a:r>
            <a:r>
              <a:rPr lang="en-US" altLang="ru-RU" sz="1800" dirty="0" smtClean="0"/>
              <a:t>Windows Server 2008 (32/64-</a:t>
            </a:r>
            <a:r>
              <a:rPr lang="ru-RU" altLang="ru-RU" sz="1800" dirty="0" smtClean="0"/>
              <a:t>разрядная) / </a:t>
            </a:r>
            <a:r>
              <a:rPr lang="en-US" altLang="ru-RU" sz="1800" dirty="0" smtClean="0"/>
              <a:t>Windows 7 (32/64-</a:t>
            </a:r>
            <a:r>
              <a:rPr lang="ru-RU" altLang="ru-RU" sz="1800" dirty="0" smtClean="0"/>
              <a:t>разрядная)/</a:t>
            </a:r>
            <a:r>
              <a:rPr lang="en-US" altLang="ru-RU" sz="1800" dirty="0" smtClean="0"/>
              <a:t>Windows Server 2008 R2 (64-</a:t>
            </a:r>
            <a:r>
              <a:rPr lang="ru-RU" altLang="ru-RU" sz="1800" dirty="0" smtClean="0"/>
              <a:t>разрядная). </a:t>
            </a:r>
          </a:p>
          <a:p>
            <a:r>
              <a:rPr lang="ru-RU" altLang="ru-RU" b="1" dirty="0" smtClean="0"/>
              <a:t>АИС «Сетевой город» объединена единой глобальной сетью  </a:t>
            </a:r>
            <a:r>
              <a:rPr lang="ru-RU" altLang="ru-RU" b="1" dirty="0" smtClean="0">
                <a:latin typeface="Arial" charset="0"/>
                <a:cs typeface="Arial" charset="0"/>
              </a:rPr>
              <a:t>№2312  </a:t>
            </a:r>
            <a:r>
              <a:rPr lang="ru-RU" altLang="ru-RU" b="1" dirty="0" smtClean="0"/>
              <a:t>через  </a:t>
            </a:r>
            <a:r>
              <a:rPr lang="en-US" altLang="ru-RU" b="1" dirty="0" err="1" smtClean="0">
                <a:latin typeface="Arial Black" pitchFamily="34" charset="0"/>
              </a:rPr>
              <a:t>ViPNet</a:t>
            </a:r>
            <a:r>
              <a:rPr lang="en-US" altLang="ru-RU" b="1" dirty="0" smtClean="0">
                <a:latin typeface="Arial Black" pitchFamily="34" charset="0"/>
              </a:rPr>
              <a:t> </a:t>
            </a:r>
            <a:endParaRPr lang="ru-RU" altLang="ru-RU" b="1" dirty="0" smtClean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7F026-1B2F-4D05-9398-4F8F62FF35D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04800" y="3068960"/>
            <a:ext cx="8686800" cy="2262981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/>
              <a:t>Приобрести/продлить лицензионное ПО как мера контроля ПО за отсутствием НДВ – </a:t>
            </a:r>
            <a:r>
              <a:rPr lang="ru-RU" altLang="ru-RU" b="1" dirty="0" smtClean="0">
                <a:solidFill>
                  <a:srgbClr val="FF0000"/>
                </a:solidFill>
              </a:rPr>
              <a:t>не декларируемых возможностей</a:t>
            </a:r>
            <a:r>
              <a:rPr lang="ru-RU" altLang="ru-RU" b="1" dirty="0" smtClean="0">
                <a:solidFill>
                  <a:srgbClr val="252321"/>
                </a:solidFill>
              </a:rPr>
              <a:t>, в </a:t>
            </a:r>
            <a:r>
              <a:rPr lang="ru-RU" altLang="ru-RU" b="1" dirty="0" err="1" smtClean="0">
                <a:solidFill>
                  <a:srgbClr val="252321"/>
                </a:solidFill>
              </a:rPr>
              <a:t>т.ч</a:t>
            </a:r>
            <a:r>
              <a:rPr lang="ru-RU" altLang="ru-RU" b="1" dirty="0" smtClean="0">
                <a:solidFill>
                  <a:srgbClr val="252321"/>
                </a:solidFill>
              </a:rPr>
              <a:t>. уязвимостей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r>
              <a:rPr lang="ru-RU" altLang="ru-RU" dirty="0" smtClean="0"/>
              <a:t>Провести мониторинг безопасности </a:t>
            </a:r>
            <a:r>
              <a:rPr lang="ru-RU" altLang="ru-RU" dirty="0" err="1" smtClean="0"/>
              <a:t>ИСПДн</a:t>
            </a:r>
            <a:r>
              <a:rPr lang="ru-RU" altLang="ru-RU" dirty="0" smtClean="0"/>
              <a:t> с учетом приобретения </a:t>
            </a:r>
            <a:r>
              <a:rPr lang="en-US" altLang="ru-RU" dirty="0" err="1" smtClean="0"/>
              <a:t>VipNet</a:t>
            </a:r>
            <a:r>
              <a:rPr lang="en-US" altLang="ru-RU" dirty="0" smtClean="0"/>
              <a:t> Client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1186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82452" y="1386880"/>
            <a:ext cx="856895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1. Федеральный закон от 27.07.2006 № 152-ФЗ «О персональных данных» в редакции от 25.07.2011 г.</a:t>
            </a:r>
          </a:p>
          <a:p>
            <a:pPr marL="0" indent="0">
              <a:buNone/>
            </a:pPr>
            <a:r>
              <a:rPr lang="ru-RU" sz="1400" b="1" dirty="0" smtClean="0"/>
              <a:t>2. </a:t>
            </a:r>
            <a:r>
              <a:rPr lang="ru-RU" sz="1400" b="1" dirty="0"/>
              <a:t>Постановление Правительства Российской Федерации от 01.11.2012 года № 1119 «Об утверждении требований  к защите персональных данных при их обработке в информационных системах персональных данных»</a:t>
            </a:r>
          </a:p>
          <a:p>
            <a:pPr marL="0" indent="0">
              <a:buNone/>
            </a:pPr>
            <a:r>
              <a:rPr lang="ru-RU" sz="1400" b="1" dirty="0" smtClean="0"/>
              <a:t>3. </a:t>
            </a:r>
            <a:r>
              <a:rPr lang="ru-RU" sz="1400" b="1" dirty="0"/>
              <a:t>Приказ ФСТЭК России от 18.02.2013 № 21 (ред. от 23.03.2017) "Об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данных" (Зарегистрировано в Минюсте России 14.05.2013 N 28375)</a:t>
            </a:r>
          </a:p>
          <a:p>
            <a:pPr marL="0" indent="0">
              <a:buNone/>
            </a:pPr>
            <a:r>
              <a:rPr lang="ru-RU" sz="1400" b="1" dirty="0"/>
              <a:t> </a:t>
            </a:r>
            <a:r>
              <a:rPr lang="ru-RU" sz="1400" b="1" dirty="0" smtClean="0"/>
              <a:t>4</a:t>
            </a:r>
            <a:r>
              <a:rPr lang="ru-RU" sz="1400" b="1" dirty="0"/>
              <a:t>. Приказ ФСТЭК России от 11.02.2016 года № 17 «Об утверждении Требований о защите информации, не составляющей государственную тайну, содержащейся в государственных информационных системах»</a:t>
            </a:r>
          </a:p>
          <a:p>
            <a:pPr marL="0" indent="0">
              <a:buNone/>
            </a:pPr>
            <a:r>
              <a:rPr lang="ru-RU" sz="1400" b="1" dirty="0"/>
              <a:t> </a:t>
            </a:r>
            <a:r>
              <a:rPr lang="ru-RU" sz="1400" b="1" dirty="0" smtClean="0"/>
              <a:t>5. </a:t>
            </a:r>
            <a:r>
              <a:rPr lang="ru-RU" sz="1400" b="1" dirty="0"/>
              <a:t>Приказ ФСБ России от 10.07.2014 года № 378 «Об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 с использованием средств криптографической защиты информации, необходимых для выполнения установленных Правительством Российской Федерации требований к защите персональных данных для каждого из уровней защищенности»</a:t>
            </a:r>
          </a:p>
          <a:p>
            <a:pPr marL="0" indent="0">
              <a:buNone/>
            </a:pPr>
            <a:r>
              <a:rPr lang="ru-RU" sz="1400" b="1" dirty="0"/>
              <a:t> </a:t>
            </a:r>
            <a:r>
              <a:rPr lang="ru-RU" sz="1400" b="1" dirty="0" smtClean="0"/>
              <a:t>6</a:t>
            </a:r>
            <a:r>
              <a:rPr lang="ru-RU" sz="1400" b="1" dirty="0"/>
              <a:t>. Приказ ФАПСИ (ФСБ России) от 13.06.2001 года № 152 «Об утверждении Инструкции об организации и обеспечении безопасности хранения ,обработки и передачи по каналам связи с использованием средств криптографической защиты информации с ограниченным доступом,  не содержащей </a:t>
            </a:r>
            <a:r>
              <a:rPr lang="ru-RU" sz="1400" b="1" dirty="0" smtClean="0"/>
              <a:t>сведений, составляющих </a:t>
            </a:r>
            <a:r>
              <a:rPr lang="ru-RU" sz="1400" b="1" dirty="0"/>
              <a:t>государственную тайну»</a:t>
            </a:r>
          </a:p>
          <a:p>
            <a:pPr marL="0" indent="0">
              <a:buNone/>
            </a:pPr>
            <a:r>
              <a:rPr lang="ru-RU" sz="1400" b="1" dirty="0"/>
              <a:t> </a:t>
            </a:r>
            <a:r>
              <a:rPr lang="ru-RU" sz="1400" b="1" dirty="0" smtClean="0"/>
              <a:t>7</a:t>
            </a:r>
            <a:r>
              <a:rPr lang="ru-RU" sz="1400" b="1" dirty="0"/>
              <a:t>. Постановление Правительства Российской Федерации от 15.09.2008 № 687 «Об утверждении Положения об особенностях обработки персональных данных, осуществляемой без использования средств автоматизации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868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Нормативные документы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8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1"/>
            <a:ext cx="9144000" cy="684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560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</TotalTime>
  <Words>965</Words>
  <Application>Microsoft Office PowerPoint</Application>
  <PresentationFormat>Экран (4:3)</PresentationFormat>
  <Paragraphs>143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Защита персональных данных в общеобразовательных организациях</vt:lpstr>
      <vt:lpstr>Порядок действий по обеспечению безопасности персональных данных</vt:lpstr>
      <vt:lpstr> средства защиты информации от утечки по техническим каналам   </vt:lpstr>
      <vt:lpstr>Защита от сетевых атак, взломов –  установка лицензионного программного обеспечения и проверенного ФСТЭК на отсутствие уязвимостей и НДВ -</vt:lpstr>
      <vt:lpstr>ФСТЭК</vt:lpstr>
      <vt:lpstr>Программное обеспечение  ViPNet Client 3.х (КС2)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 документов  по защите персональных данных</vt:lpstr>
      <vt:lpstr>Перечень  документов  по защите персональных данных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2017-06-28T05:23:57Z</dcterms:created>
  <dcterms:modified xsi:type="dcterms:W3CDTF">2017-06-28T06:42:16Z</dcterms:modified>
</cp:coreProperties>
</file>